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bre Franklin Bold" charset="1" panose="00000800000000000000"/>
      <p:regular r:id="rId10"/>
    </p:embeddedFont>
    <p:embeddedFont>
      <p:font typeface="Libre Franklin Bold Bold" charset="1" panose="00000900000000000000"/>
      <p:regular r:id="rId11"/>
    </p:embeddedFont>
    <p:embeddedFont>
      <p:font typeface="Libre Franklin Bold Italics" charset="1" panose="00000800000000000000"/>
      <p:regular r:id="rId12"/>
    </p:embeddedFont>
    <p:embeddedFont>
      <p:font typeface="Libre Franklin Bold Bold Italics" charset="1" panose="000009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3101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0088" y="5349748"/>
            <a:ext cx="384546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48055" y="398493"/>
            <a:ext cx="2129394" cy="6302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-335944" y="9955827"/>
            <a:ext cx="18646138" cy="3412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660088" y="351789"/>
            <a:ext cx="4475974" cy="7236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5422" y="3268085"/>
            <a:ext cx="861435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Libre Franklin Bold"/>
              </a:rPr>
              <a:t> </a:t>
            </a:r>
            <a:r>
              <a:rPr lang="en-US" sz="8000">
                <a:solidFill>
                  <a:srgbClr val="FFFFFF"/>
                </a:solidFill>
                <a:latin typeface="Libre Franklin Bold"/>
              </a:rPr>
              <a:t>Spark MLLib</a:t>
            </a:r>
            <a:r>
              <a:rPr lang="en-US" sz="8000">
                <a:solidFill>
                  <a:srgbClr val="FFFFFF"/>
                </a:solidFill>
                <a:latin typeface="Libre Franklin Bold"/>
              </a:rPr>
              <a:t> </a:t>
            </a:r>
            <a:r>
              <a:rPr lang="en-US" sz="8000">
                <a:solidFill>
                  <a:srgbClr val="E0565B"/>
                </a:solidFill>
                <a:latin typeface="Libre Franklin Bold"/>
              </a:rPr>
              <a:t>Airbnb Listings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897" y="6352220"/>
            <a:ext cx="6283641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>
                <a:solidFill>
                  <a:srgbClr val="FFFFFF"/>
                </a:solidFill>
                <a:latin typeface="Libre Franklin Bold"/>
              </a:rPr>
              <a:t>Bigger Then Data (BTD)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5897" y="7153275"/>
            <a:ext cx="4979294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036" indent="-297018" lvl="1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Montserrat"/>
              </a:rPr>
              <a:t>Abdullah Alhuwaishel</a:t>
            </a:r>
          </a:p>
          <a:p>
            <a:pPr marL="594036" indent="-297018" lvl="1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Montserrat"/>
              </a:rPr>
              <a:t>Afnan Alzahrani </a:t>
            </a:r>
          </a:p>
          <a:p>
            <a:pPr marL="594036" indent="-297018" lvl="1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Montserrat"/>
              </a:rPr>
              <a:t>Jumana Almussa</a:t>
            </a:r>
          </a:p>
          <a:p>
            <a:pPr marL="594036" indent="-297018" lvl="1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Montserrat"/>
              </a:rPr>
              <a:t>Amjad Almusallam </a:t>
            </a:r>
          </a:p>
          <a:p>
            <a:pPr marL="594036" indent="-297018" lvl="1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Montserrat"/>
              </a:rPr>
              <a:t>Mahmoud Alhassan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009614"/>
            <a:ext cx="8921927" cy="2297258"/>
            <a:chOff x="0" y="0"/>
            <a:chExt cx="11895902" cy="30630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895902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0565B"/>
                  </a:solidFill>
                  <a:latin typeface="Libre Franklin Bold"/>
                </a:rPr>
                <a:t>Data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7865"/>
              <a:ext cx="1189590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4031011"/>
            <a:ext cx="16723958" cy="14765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3326" r="0" b="0"/>
          <a:stretch>
            <a:fillRect/>
          </a:stretch>
        </p:blipFill>
        <p:spPr>
          <a:xfrm flipH="false" flipV="false" rot="0">
            <a:off x="1028700" y="6998823"/>
            <a:ext cx="15891636" cy="14617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23853" y="6425879"/>
            <a:ext cx="6299597" cy="10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2924">
                <a:solidFill>
                  <a:srgbClr val="E0565B"/>
                </a:solidFill>
                <a:latin typeface="Montserrat"/>
              </a:rPr>
              <a:t>converting the features to vectors</a:t>
            </a:r>
          </a:p>
          <a:p>
            <a:pPr algn="ctr">
              <a:lnSpc>
                <a:spcPts val="43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901107"/>
            <a:ext cx="89219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2396" y="4306872"/>
            <a:ext cx="16376904" cy="333935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82036" y="1714339"/>
            <a:ext cx="10003448" cy="2592533"/>
            <a:chOff x="0" y="0"/>
            <a:chExt cx="13337930" cy="3456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337930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Splitting data</a:t>
              </a: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31565"/>
              <a:ext cx="1333793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877790"/>
            <a:ext cx="8921927" cy="2297258"/>
            <a:chOff x="0" y="0"/>
            <a:chExt cx="11895902" cy="30630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895902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0565B"/>
                  </a:solidFill>
                  <a:latin typeface="Libre Franklin Bold"/>
                </a:rPr>
                <a:t>Models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7865"/>
              <a:ext cx="1189590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4276" y="2649889"/>
            <a:ext cx="15645024" cy="66613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14346" y="1725678"/>
            <a:ext cx="13790496" cy="70137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97479" y="450212"/>
            <a:ext cx="7525302" cy="1937649"/>
            <a:chOff x="0" y="0"/>
            <a:chExt cx="10033736" cy="25835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0033736" cy="1361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97"/>
                </a:lnSpc>
                <a:spcBef>
                  <a:spcPct val="0"/>
                </a:spcBef>
              </a:pPr>
              <a:r>
                <a:rPr lang="en-US" sz="6747">
                  <a:solidFill>
                    <a:srgbClr val="E0565B"/>
                  </a:solidFill>
                  <a:latin typeface="Libre Franklin Bold"/>
                </a:rPr>
                <a:t>Model Evaluation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33137"/>
              <a:ext cx="10033736" cy="450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4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10077" y="9192559"/>
            <a:ext cx="18530348" cy="41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311">
                <a:solidFill>
                  <a:srgbClr val="E0565B"/>
                </a:solidFill>
                <a:latin typeface="Montserrat"/>
              </a:rPr>
              <a:t>Linear Regression is the best model because it has the lowest RMSE and MAE and the highest R2 score.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64" y="8470330"/>
            <a:ext cx="1356029" cy="1314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8668" y="-72288"/>
            <a:ext cx="18567531" cy="1043157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00981" y="4500861"/>
            <a:ext cx="8064996" cy="2529495"/>
            <a:chOff x="0" y="0"/>
            <a:chExt cx="10753329" cy="3372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0753329" cy="234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890"/>
                </a:lnSpc>
                <a:spcBef>
                  <a:spcPct val="0"/>
                </a:spcBef>
              </a:pPr>
              <a:r>
                <a:rPr lang="en-US" sz="11575">
                  <a:solidFill>
                    <a:srgbClr val="FFFFFF"/>
                  </a:solidFill>
                  <a:latin typeface="Libre Franklin 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35693"/>
              <a:ext cx="10753329" cy="536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15305" y="2789490"/>
            <a:ext cx="3809217" cy="4708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664" y="2103166"/>
            <a:ext cx="12996494" cy="2182958"/>
            <a:chOff x="0" y="0"/>
            <a:chExt cx="17328658" cy="29106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7328658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60"/>
                </a:lnSpc>
                <a:spcBef>
                  <a:spcPct val="0"/>
                </a:spcBef>
              </a:pPr>
              <a:r>
                <a:rPr lang="en-US" sz="7300">
                  <a:solidFill>
                    <a:srgbClr val="E0565B"/>
                  </a:solidFill>
                  <a:latin typeface="Libre Franklin Bold"/>
                </a:rPr>
                <a:t>Airbnb Listings dataset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85465"/>
              <a:ext cx="1732865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3664" y="3940847"/>
            <a:ext cx="4262372" cy="59409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9079" y="0"/>
            <a:ext cx="18310194" cy="33514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834" t="0" r="0" b="0"/>
          <a:stretch>
            <a:fillRect/>
          </a:stretch>
        </p:blipFill>
        <p:spPr>
          <a:xfrm flipH="false" flipV="false" rot="0">
            <a:off x="12217559" y="335149"/>
            <a:ext cx="7737507" cy="995185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729398" y="3137495"/>
            <a:ext cx="75276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656565"/>
                </a:solidFill>
                <a:latin typeface="Inter"/>
              </a:rPr>
              <a:t>149055 rows and 18 columns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11910"/>
            <a:ext cx="8921927" cy="2297258"/>
            <a:chOff x="0" y="0"/>
            <a:chExt cx="11895902" cy="30630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895902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0565B"/>
                  </a:solidFill>
                  <a:latin typeface="Libre Franklin Bold"/>
                </a:rPr>
                <a:t>Preprocessing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7865"/>
              <a:ext cx="1189590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6739" t="28930" r="7627" b="38196"/>
          <a:stretch>
            <a:fillRect/>
          </a:stretch>
        </p:blipFill>
        <p:spPr>
          <a:xfrm flipH="false" flipV="false" rot="0">
            <a:off x="620316" y="3757930"/>
            <a:ext cx="17069562" cy="46367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592334"/>
            <a:ext cx="89219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0855" t="21392" r="43054" b="1160"/>
          <a:stretch>
            <a:fillRect/>
          </a:stretch>
        </p:blipFill>
        <p:spPr>
          <a:xfrm flipH="false" flipV="false" rot="0">
            <a:off x="8883636" y="583561"/>
            <a:ext cx="8683872" cy="91198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77790" y="4521771"/>
            <a:ext cx="8921927" cy="2297258"/>
            <a:chOff x="0" y="0"/>
            <a:chExt cx="11895902" cy="30630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1895902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0565B"/>
                  </a:solidFill>
                  <a:latin typeface="Libre Franklin Bold"/>
                </a:rPr>
                <a:t>Preprocessing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37865"/>
              <a:ext cx="1189590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0">
            <a:off x="0" y="9951851"/>
            <a:ext cx="18310194" cy="335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901107"/>
            <a:ext cx="89219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1568" t="22692" r="12702" b="44755"/>
          <a:stretch>
            <a:fillRect/>
          </a:stretch>
        </p:blipFill>
        <p:spPr>
          <a:xfrm flipH="false" flipV="false" rot="0">
            <a:off x="406066" y="4078752"/>
            <a:ext cx="17087227" cy="459059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911910"/>
            <a:ext cx="8921927" cy="2297258"/>
            <a:chOff x="0" y="0"/>
            <a:chExt cx="11895902" cy="30630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1895902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0565B"/>
                  </a:solidFill>
                  <a:latin typeface="Libre Franklin Bold"/>
                </a:rPr>
                <a:t>Preprocessing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37865"/>
              <a:ext cx="1189590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3856" y="4254286"/>
            <a:ext cx="6482217" cy="2592533"/>
            <a:chOff x="0" y="0"/>
            <a:chExt cx="8642955" cy="34567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8642955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EDA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31565"/>
              <a:ext cx="864295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-5400000">
            <a:off x="-8987523" y="6078497"/>
            <a:ext cx="18310194" cy="33514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28070" t="14102" r="19583" b="10032"/>
          <a:stretch>
            <a:fillRect/>
          </a:stretch>
        </p:blipFill>
        <p:spPr>
          <a:xfrm flipH="false" flipV="false" rot="0">
            <a:off x="7738087" y="761818"/>
            <a:ext cx="10188844" cy="9229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1513" y="7924932"/>
            <a:ext cx="2181692" cy="236206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7751" y="8181076"/>
            <a:ext cx="2105924" cy="2105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3856" y="6441054"/>
            <a:ext cx="64822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-5400000">
            <a:off x="-8987523" y="6078497"/>
            <a:ext cx="18310194" cy="3351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7671" t="6416" r="19031" b="628"/>
          <a:stretch>
            <a:fillRect/>
          </a:stretch>
        </p:blipFill>
        <p:spPr>
          <a:xfrm flipH="false" flipV="false" rot="0">
            <a:off x="6961550" y="417568"/>
            <a:ext cx="10297750" cy="94518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665" y="7924932"/>
            <a:ext cx="2181692" cy="23620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7751" y="8181076"/>
            <a:ext cx="2105924" cy="210592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883856" y="4254286"/>
            <a:ext cx="6482217" cy="2592533"/>
            <a:chOff x="0" y="0"/>
            <a:chExt cx="8642955" cy="34567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642955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EDA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31565"/>
              <a:ext cx="864295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3856" y="6441054"/>
            <a:ext cx="64822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-5400000">
            <a:off x="-8987523" y="6078497"/>
            <a:ext cx="18310194" cy="3351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7219" t="9309" r="25135" b="12564"/>
          <a:stretch>
            <a:fillRect/>
          </a:stretch>
        </p:blipFill>
        <p:spPr>
          <a:xfrm flipH="false" flipV="false" rot="0">
            <a:off x="5763271" y="341075"/>
            <a:ext cx="11339059" cy="960485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1210" y="7924932"/>
            <a:ext cx="2181692" cy="23620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7751" y="8181076"/>
            <a:ext cx="2105924" cy="210592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883856" y="4254286"/>
            <a:ext cx="6482217" cy="2592533"/>
            <a:chOff x="0" y="0"/>
            <a:chExt cx="8642955" cy="34567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642955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EDA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31565"/>
              <a:ext cx="864295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3856" y="6441054"/>
            <a:ext cx="64822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96742" r="0" b="0"/>
          <a:stretch>
            <a:fillRect/>
          </a:stretch>
        </p:blipFill>
        <p:spPr>
          <a:xfrm flipH="false" flipV="false" rot="-5400000">
            <a:off x="-8987523" y="6078497"/>
            <a:ext cx="18310194" cy="3351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4507" t="8948" r="25813" b="12202"/>
          <a:stretch>
            <a:fillRect/>
          </a:stretch>
        </p:blipFill>
        <p:spPr>
          <a:xfrm flipH="false" flipV="false" rot="0">
            <a:off x="5451208" y="330584"/>
            <a:ext cx="11656971" cy="96258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1210" y="7924932"/>
            <a:ext cx="2181692" cy="23620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7751" y="8181076"/>
            <a:ext cx="2105924" cy="210592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883856" y="4254286"/>
            <a:ext cx="6482217" cy="2592533"/>
            <a:chOff x="0" y="0"/>
            <a:chExt cx="8642955" cy="34567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642955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0565B"/>
                  </a:solidFill>
                  <a:latin typeface="Libre Franklin Bold"/>
                </a:rPr>
                <a:t>EDA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31565"/>
              <a:ext cx="864295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DAFTRS0FGuY</dc:identifier>
  <dcterms:modified xsi:type="dcterms:W3CDTF">2011-08-01T06:04:30Z</dcterms:modified>
  <cp:revision>1</cp:revision>
  <dc:title>Spark MLLib (Airbnb Listings)</dc:title>
</cp:coreProperties>
</file>